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228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Sheet1!$C$5:$C$10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Sheet1!$D$5:$D$10</c:f>
              <c:numCache>
                <c:formatCode>#,##0</c:formatCode>
                <c:ptCount val="6"/>
                <c:pt idx="0">
                  <c:v>19947900</c:v>
                </c:pt>
                <c:pt idx="1">
                  <c:v>23000000</c:v>
                </c:pt>
                <c:pt idx="2">
                  <c:v>23449100</c:v>
                </c:pt>
                <c:pt idx="3">
                  <c:v>26500800</c:v>
                </c:pt>
                <c:pt idx="4">
                  <c:v>35890000</c:v>
                </c:pt>
                <c:pt idx="5">
                  <c:v>37400000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69-4DF1-8E92-493AE75027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6027392"/>
        <c:axId val="76028928"/>
      </c:barChart>
      <c:catAx>
        <c:axId val="76027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028928"/>
        <c:crosses val="autoZero"/>
        <c:auto val="1"/>
        <c:lblAlgn val="ctr"/>
        <c:lblOffset val="100"/>
        <c:noMultiLvlLbl val="0"/>
      </c:catAx>
      <c:valAx>
        <c:axId val="76028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027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FB008C-6C82-4506-9FDE-3B464BC7D7B7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B1A46-E1AD-4E3F-A29A-A34C596C0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0172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3970D6-623E-4424-87F7-DBEA72BC68FB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61A4F2-3642-4393-8A12-00C4238562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948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mtClean="0"/>
              <a:t>www.gov.ge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5BF85F-9084-48A4-ACA1-A2F65C7DA3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CBAD91-7C38-419B-B724-63687063FE75}" type="datetime1">
              <a:rPr lang="en-US" smtClean="0"/>
              <a:pPr/>
              <a:t>12/11/2020</a:t>
            </a:fld>
            <a:endParaRPr lang="en-US"/>
          </a:p>
        </p:txBody>
      </p:sp>
      <p:cxnSp>
        <p:nvCxnSpPr>
          <p:cNvPr id="27" name="Straight Connector 26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 flipV="1">
            <a:off x="0" y="6721475"/>
            <a:ext cx="295275" cy="2"/>
          </a:xfrm>
          <a:prstGeom prst="line">
            <a:avLst/>
          </a:prstGeom>
          <a:ln w="1524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9626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108207-2C82-4793-BEEE-F17F1D821157}" type="datetime1">
              <a:rPr lang="en-US" smtClean="0"/>
              <a:pPr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0520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D0385C-C77F-43C2-AE6F-51332AEDE4F2}" type="datetime1">
              <a:rPr lang="en-US" smtClean="0"/>
              <a:pPr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9994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3682BE-8522-4346-9D42-B652F408BA5B}" type="datetime1">
              <a:rPr lang="en-US" smtClean="0"/>
              <a:pPr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5BF85F-9084-48A4-ACA1-A2F65C7DA3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 flipH="1" flipV="1">
            <a:off x="12020550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7064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446B16-FEB3-4B26-8461-168FB1EF3315}" type="datetime1">
              <a:rPr lang="en-US" smtClean="0"/>
              <a:pPr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8603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5E813EA-4A3A-4FAC-9974-3EE075AC15A5}" type="datetime1">
              <a:rPr lang="en-US" smtClean="0"/>
              <a:pPr/>
              <a:t>12/11/2020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0882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D6F02B-0BA3-4A0A-B421-860AC8385B53}" type="datetime1">
              <a:rPr lang="en-US" smtClean="0"/>
              <a:pPr/>
              <a:t>12/11/2020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362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BE1D939-CCED-42AD-A6FA-7F94758077EA}" type="datetime1">
              <a:rPr lang="en-US" smtClean="0"/>
              <a:pPr/>
              <a:t>12/11/2020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0075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8D26A-5B4C-4699-8C27-EBAEA0F54420}" type="datetime1">
              <a:rPr lang="en-US" smtClean="0"/>
              <a:pPr/>
              <a:t>12/11/2020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899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4881AB-9CE9-4BE6-B522-23B33C1DFCC6}" type="datetime1">
              <a:rPr lang="en-US" smtClean="0"/>
              <a:pPr/>
              <a:t>12/11/2020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566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2A7D98-6C9B-453F-80C8-711F748DE277}" type="datetime1">
              <a:rPr lang="en-US" smtClean="0"/>
              <a:pPr/>
              <a:t>12/11/2020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6793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57350" y="365125"/>
            <a:ext cx="9696450" cy="12811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963" y="6176963"/>
            <a:ext cx="681037" cy="68103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51" y="90488"/>
            <a:ext cx="1419497" cy="1419497"/>
          </a:xfrm>
          <a:prstGeom prst="rect">
            <a:avLst/>
          </a:prstGeom>
        </p:spPr>
      </p:pic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97504-BB76-4245-8EFE-9558027D16F6}" type="datetime1">
              <a:rPr lang="en-US" smtClean="0"/>
              <a:pPr/>
              <a:t>12/11/2020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www.gov.ge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FDE1F-8D28-42BD-9061-D72002556D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89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tx1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v.ge/" TargetMode="External"/><Relationship Id="rId2" Type="http://schemas.openxmlformats.org/officeDocument/2006/relationships/hyperlink" Target="mailto:dcu@gov.g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ho.int/icidh/whoda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dcu@gov.g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Social Welfare</a:t>
            </a:r>
            <a:br>
              <a:rPr lang="en-US" dirty="0" smtClean="0"/>
            </a:br>
            <a:r>
              <a:rPr lang="en-US" dirty="0" smtClean="0"/>
              <a:t>External Assistance to Georgia</a:t>
            </a:r>
            <a:br>
              <a:rPr lang="en-US" dirty="0" smtClean="0"/>
            </a:br>
            <a:r>
              <a:rPr lang="en-US" dirty="0" smtClean="0"/>
              <a:t>December 2020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Administration of the Government of Georgia</a:t>
            </a:r>
          </a:p>
          <a:p>
            <a:r>
              <a:rPr lang="en-US" dirty="0" smtClean="0"/>
              <a:t>Donor Coordination Unit</a:t>
            </a:r>
          </a:p>
          <a:p>
            <a:r>
              <a:rPr lang="en-US" dirty="0" smtClean="0">
                <a:hlinkClick r:id="rId2"/>
              </a:rPr>
              <a:t>dcu@gov.ge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F85F-9084-48A4-ACA1-A2F65C7DA306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5692447-D878-4C55-B927-374482CDEF74}" type="datetime1">
              <a:rPr lang="en-US" smtClean="0"/>
              <a:pPr/>
              <a:t>12/11/2020</a:t>
            </a:fld>
            <a:endParaRPr lang="en-US" dirty="0"/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>
            <a:off x="4195763" y="6356350"/>
            <a:ext cx="411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hlinkClick r:id="rId3"/>
              </a:rPr>
              <a:t>www.gov.ge</a:t>
            </a:r>
            <a:r>
              <a:rPr lang="ka-GE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30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7350" y="169817"/>
            <a:ext cx="9696450" cy="159366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BPG DejaVu Sans" panose="020B0603030804020204" pitchFamily="34" charset="0"/>
              </a:rPr>
              <a:t/>
            </a:r>
            <a:br>
              <a:rPr lang="en-US" dirty="0">
                <a:solidFill>
                  <a:schemeClr val="accent5">
                    <a:lumMod val="75000"/>
                  </a:schemeClr>
                </a:solidFill>
                <a:latin typeface="BPG DejaVu Sans" panose="020B0603030804020204" pitchFamily="34" charset="0"/>
              </a:rPr>
            </a:br>
            <a:r>
              <a:rPr lang="en-US" b="1" dirty="0">
                <a:gradFill>
                  <a:gsLst>
                    <a:gs pos="10000">
                      <a:schemeClr val="accent1"/>
                    </a:gs>
                    <a:gs pos="100000">
                      <a:schemeClr val="accent2"/>
                    </a:gs>
                  </a:gsLst>
                  <a:lin ang="18900000" scaled="1"/>
                </a:gradFill>
                <a:latin typeface="Calibri" panose="020F0502020204030204" pitchFamily="34" charset="0"/>
                <a:cs typeface="Calibri" panose="020F0502020204030204" pitchFamily="34" charset="0"/>
              </a:rPr>
              <a:t>Institutional changes in the social care system</a:t>
            </a:r>
            <a:endParaRPr lang="en-US" b="1" dirty="0">
              <a:gradFill>
                <a:gsLst>
                  <a:gs pos="10000">
                    <a:schemeClr val="accent1"/>
                  </a:gs>
                  <a:gs pos="100000">
                    <a:schemeClr val="accent2"/>
                  </a:gs>
                </a:gsLst>
                <a:lin ang="18900000" scaled="1"/>
              </a:gra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87574"/>
            <a:ext cx="10515600" cy="4351338"/>
          </a:xfrm>
        </p:spPr>
        <p:txBody>
          <a:bodyPr>
            <a:normAutofit/>
          </a:bodyPr>
          <a:lstStyle/>
          <a:p>
            <a:pPr lvl="0"/>
            <a:r>
              <a:rPr lang="en-US" sz="2400" b="1" dirty="0" smtClean="0">
                <a:cs typeface="Calibri" panose="020F0502020204030204" pitchFamily="34" charset="0"/>
              </a:rPr>
              <a:t>"</a:t>
            </a:r>
            <a:r>
              <a:rPr lang="en-US" sz="2400" b="1" dirty="0" smtClean="0"/>
              <a:t>Agency for State Care and Assistance for the (Statutory) Victims of Human Trafficking</a:t>
            </a:r>
            <a:r>
              <a:rPr lang="en-US" sz="2400" b="1" dirty="0" smtClean="0">
                <a:cs typeface="Calibri" panose="020F0502020204030204" pitchFamily="34" charset="0"/>
              </a:rPr>
              <a:t>" was established</a:t>
            </a:r>
          </a:p>
          <a:p>
            <a:pPr lvl="0"/>
            <a:r>
              <a:rPr lang="en-US" sz="2400" b="1" dirty="0" smtClean="0">
                <a:cs typeface="Calibri" panose="020F0502020204030204" pitchFamily="34" charset="0"/>
              </a:rPr>
              <a:t> A new refined and more flexible organizational structure has formed</a:t>
            </a:r>
          </a:p>
          <a:p>
            <a:pPr lvl="0"/>
            <a:r>
              <a:rPr lang="en-US" sz="2400" b="1" dirty="0" smtClean="0">
                <a:cs typeface="Calibri" panose="020F0502020204030204" pitchFamily="34" charset="0"/>
              </a:rPr>
              <a:t>The salaries of social workers and the amount of staff of the organization have increased</a:t>
            </a:r>
          </a:p>
          <a:p>
            <a:pPr lvl="0"/>
            <a:r>
              <a:rPr lang="en-US" sz="2400" b="1" dirty="0" smtClean="0">
                <a:cs typeface="Calibri" panose="020F0502020204030204" pitchFamily="34" charset="0"/>
              </a:rPr>
              <a:t>The UNICEF child support hotline has started operating - 111</a:t>
            </a:r>
            <a:endParaRPr lang="en-US" sz="2400" b="1" dirty="0">
              <a:cs typeface="Calibri" panose="020F050202020403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FC5A-6210-4ECA-9F8E-52FEDEEFA480}" type="datetime1">
              <a:rPr lang="en-US" smtClean="0"/>
              <a:pPr/>
              <a:t>12/11/2020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F85F-9084-48A4-ACA1-A2F65C7DA30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37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gradFill>
                  <a:gsLst>
                    <a:gs pos="10000">
                      <a:schemeClr val="accent1"/>
                    </a:gs>
                    <a:gs pos="100000">
                      <a:schemeClr val="accent2"/>
                    </a:gs>
                  </a:gsLst>
                  <a:lin ang="18900000" scaled="1"/>
                </a:gradFill>
                <a:latin typeface="Calibri" panose="020F0502020204030204" pitchFamily="34" charset="0"/>
                <a:cs typeface="Calibri" panose="020F0502020204030204" pitchFamily="34" charset="0"/>
              </a:rPr>
              <a:t>Social rehabilitation and child care program</a:t>
            </a:r>
            <a:endParaRPr lang="en-US" sz="4000" b="1" dirty="0">
              <a:gradFill>
                <a:gsLst>
                  <a:gs pos="10000">
                    <a:schemeClr val="accent1"/>
                  </a:gs>
                  <a:gs pos="100000">
                    <a:schemeClr val="accent2"/>
                  </a:gs>
                </a:gsLst>
                <a:lin ang="18900000" scaled="1"/>
              </a:gra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7783" y="1854389"/>
            <a:ext cx="4339046" cy="865324"/>
          </a:xfrm>
        </p:spPr>
        <p:txBody>
          <a:bodyPr>
            <a:noAutofit/>
          </a:bodyPr>
          <a:lstStyle/>
          <a:p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Calibri" panose="020F0502020204030204" pitchFamily="34" charset="0"/>
              </a:rPr>
              <a:t>Budget allocations for the Social Rehabilitation and Child Care Program for 2015-2020.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64325" y="6173787"/>
            <a:ext cx="2743200" cy="365125"/>
          </a:xfrm>
        </p:spPr>
        <p:txBody>
          <a:bodyPr/>
          <a:lstStyle/>
          <a:p>
            <a:fld id="{413682BE-8522-4346-9D42-B652F408BA5B}" type="datetime1">
              <a:rPr lang="en-US" smtClean="0"/>
              <a:pPr/>
              <a:t>12/11/2020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F85F-9084-48A4-ACA1-A2F65C7DA30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C661F2-7E0B-0E42-81A1-3953E3E59EDD}"/>
              </a:ext>
            </a:extLst>
          </p:cNvPr>
          <p:cNvSpPr/>
          <p:nvPr/>
        </p:nvSpPr>
        <p:spPr>
          <a:xfrm>
            <a:off x="6156960" y="2780746"/>
            <a:ext cx="5897874" cy="328721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76200" dir="2700000" sx="95000" sy="95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200" b="1" dirty="0">
              <a:solidFill>
                <a:schemeClr val="bg1">
                  <a:lumMod val="65000"/>
                </a:schemeClr>
              </a:solidFill>
              <a:latin typeface="Montserrat" panose="00000500000000000000" pitchFamily="50" charset="0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4083574"/>
              </p:ext>
            </p:extLst>
          </p:nvPr>
        </p:nvGraphicFramePr>
        <p:xfrm>
          <a:off x="7297783" y="305275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322660B7-46B9-43BF-A6E5-04F5ED7D3954}"/>
              </a:ext>
            </a:extLst>
          </p:cNvPr>
          <p:cNvSpPr/>
          <p:nvPr/>
        </p:nvSpPr>
        <p:spPr>
          <a:xfrm>
            <a:off x="104503" y="1735797"/>
            <a:ext cx="5897874" cy="110250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76200" dir="2700000" sx="95000" sy="95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number and geographical availability of social services (day care centers, early intervention, child habilitation / rehabilitation, community organizations) has increased. Beneficiaries are provided with services by up to 200 organizations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EC006FB-F0AC-4430-8F9A-33B26ACEAD0A}"/>
              </a:ext>
            </a:extLst>
          </p:cNvPr>
          <p:cNvSpPr/>
          <p:nvPr/>
        </p:nvSpPr>
        <p:spPr>
          <a:xfrm>
            <a:off x="139349" y="3320309"/>
            <a:ext cx="5897874" cy="65750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76200" dir="2700000" sx="95000" sy="95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200" b="1" dirty="0">
              <a:solidFill>
                <a:schemeClr val="bg1">
                  <a:lumMod val="65000"/>
                </a:schemeClr>
              </a:solidFill>
              <a:latin typeface="Montserrat" panose="00000500000000000000" pitchFamily="50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4503" y="299256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Various service standards have been improved to increase the quality of social services (including day care centers, early intervention, day care services for children with severe and profound disabilities).</a:t>
            </a:r>
            <a:endParaRPr lang="ka-GE" sz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5A0C5B-F314-4EC3-8A99-E3459BD01B8E}"/>
              </a:ext>
            </a:extLst>
          </p:cNvPr>
          <p:cNvSpPr/>
          <p:nvPr/>
        </p:nvSpPr>
        <p:spPr>
          <a:xfrm>
            <a:off x="196497" y="4078831"/>
            <a:ext cx="5775411" cy="72836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76200" dir="2700000" sx="95000" sy="95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Increased funding for services (day care centers, maternity and child shelters, community organizations)</a:t>
            </a:r>
            <a:endParaRPr lang="id-ID" sz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3CEE7AD-E521-45FD-AABD-0178F81DC00E}"/>
              </a:ext>
            </a:extLst>
          </p:cNvPr>
          <p:cNvSpPr/>
          <p:nvPr/>
        </p:nvSpPr>
        <p:spPr>
          <a:xfrm>
            <a:off x="353257" y="4895570"/>
            <a:ext cx="5762343" cy="123804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76200" dir="2700000" sx="95000" sy="95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number of persons with disabilities has increased in the provision of family-type independent living support services, mainly for persons receiving treatment in a psychiatric inpatient facility who no longer require inpatient services and for persons with disabilities in a shelter for persons with mental disorders.</a:t>
            </a:r>
            <a:endParaRPr lang="id-ID" sz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24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gradFill>
                  <a:gsLst>
                    <a:gs pos="10000">
                      <a:schemeClr val="accent1"/>
                    </a:gs>
                    <a:gs pos="100000">
                      <a:schemeClr val="accent2"/>
                    </a:gs>
                  </a:gsLst>
                  <a:lin ang="18900000" scaled="1"/>
                </a:gradFill>
                <a:latin typeface="Calibri" panose="020F0502020204030204" pitchFamily="34" charset="0"/>
                <a:cs typeface="Calibri" panose="020F0502020204030204" pitchFamily="34" charset="0"/>
              </a:rPr>
              <a:t>Functional assessment of people with disabilities</a:t>
            </a:r>
            <a:endParaRPr lang="en-US" sz="4000" b="1" dirty="0">
              <a:gradFill>
                <a:gsLst>
                  <a:gs pos="10000">
                    <a:schemeClr val="accent1"/>
                  </a:gs>
                  <a:gs pos="100000">
                    <a:schemeClr val="accent2"/>
                  </a:gs>
                </a:gsLst>
                <a:lin ang="18900000" scaled="1"/>
              </a:gra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682BE-8522-4346-9D42-B652F408BA5B}" type="datetime1">
              <a:rPr lang="en-US" smtClean="0"/>
              <a:pPr/>
              <a:t>12/11/2020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F85F-9084-48A4-ACA1-A2F65C7DA306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ED88A0E-8B79-4F56-B286-5F452843DD97}"/>
              </a:ext>
            </a:extLst>
          </p:cNvPr>
          <p:cNvGrpSpPr/>
          <p:nvPr/>
        </p:nvGrpSpPr>
        <p:grpSpPr>
          <a:xfrm>
            <a:off x="965018" y="1789259"/>
            <a:ext cx="10086159" cy="3958399"/>
            <a:chOff x="7579196" y="3262161"/>
            <a:chExt cx="3780694" cy="1323563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EC006FB-F0AC-4430-8F9A-33B26ACEAD0A}"/>
                </a:ext>
              </a:extLst>
            </p:cNvPr>
            <p:cNvSpPr/>
            <p:nvPr/>
          </p:nvSpPr>
          <p:spPr>
            <a:xfrm>
              <a:off x="7579196" y="3262161"/>
              <a:ext cx="3780694" cy="1323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127000" dist="76200" dir="2700000" sx="95000" sy="95000" algn="tl" rotWithShape="0">
                <a:prstClr val="black">
                  <a:alpha val="2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200" b="1" dirty="0">
                <a:solidFill>
                  <a:schemeClr val="bg1">
                    <a:lumMod val="65000"/>
                  </a:schemeClr>
                </a:solidFill>
                <a:latin typeface="Montserrat" panose="00000500000000000000" pitchFamily="50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E29F1CD-E38B-4A26-A7F1-4158CB946192}"/>
                </a:ext>
              </a:extLst>
            </p:cNvPr>
            <p:cNvSpPr txBox="1"/>
            <p:nvPr/>
          </p:nvSpPr>
          <p:spPr>
            <a:xfrm>
              <a:off x="7702292" y="3390860"/>
              <a:ext cx="3534694" cy="10599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Wingdings" panose="05000000000000000000" pitchFamily="2" charset="2"/>
                <a:buChar char="q"/>
              </a:pPr>
              <a:r>
                <a:rPr lang="ka-GE" sz="2000" dirty="0" smtClean="0">
                  <a:solidFill>
                    <a:schemeClr val="bg1">
                      <a:lumMod val="65000"/>
                    </a:schemeClr>
                  </a:solidFill>
                  <a:latin typeface="BPG DejaVu Sans" panose="020B0603030804020204" pitchFamily="34" charset="0"/>
                </a:rPr>
                <a:t> </a:t>
              </a:r>
              <a:r>
                <a:rPr lang="en-US" sz="2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A new methodology and system for assessing disability and status determination was piloted in </a:t>
              </a:r>
              <a:r>
                <a:rPr lang="en-US" sz="20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Adjara</a:t>
              </a:r>
              <a:r>
                <a:rPr lang="en-US" sz="2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region</a:t>
              </a:r>
              <a:endParaRPr lang="ka-GE" sz="2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342900" indent="-342900">
                <a:buFont typeface="Wingdings" panose="05000000000000000000" pitchFamily="2" charset="2"/>
                <a:buChar char="q"/>
              </a:pPr>
              <a:r>
                <a:rPr lang="en-US" sz="2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A tool was selected for the assessment of adults with disabilities </a:t>
              </a:r>
              <a:r>
                <a:rPr lang="ka-GE" sz="2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- </a:t>
              </a:r>
              <a:r>
                <a:rPr lang="ka-GE" sz="2000" dirty="0" smtClean="0">
                  <a:latin typeface="Calibri" panose="020F0502020204030204" pitchFamily="34" charset="0"/>
                  <a:cs typeface="Calibri" panose="020F0502020204030204" pitchFamily="34" charset="0"/>
                  <a:hlinkClick r:id="rId2"/>
                </a:rPr>
                <a:t> </a:t>
              </a:r>
              <a:r>
                <a:rPr lang="ka-GE" sz="2000" dirty="0">
                  <a:latin typeface="Calibri" panose="020F0502020204030204" pitchFamily="34" charset="0"/>
                  <a:cs typeface="Calibri" panose="020F0502020204030204" pitchFamily="34" charset="0"/>
                  <a:hlinkClick r:id="rId2"/>
                </a:rPr>
                <a:t>Disability Assessment Schedule 2.0 (WHODAS 2.0)</a:t>
              </a:r>
              <a:endParaRPr lang="ka-GE" sz="2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342900" indent="-342900">
                <a:buFont typeface="Wingdings" panose="05000000000000000000" pitchFamily="2" charset="2"/>
                <a:buChar char="q"/>
              </a:pPr>
              <a:r>
                <a:rPr lang="en-US" sz="2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For children under 18 - MDS, developed as a result of modification of the World Health Organization questionnaire - Model Disability Survey</a:t>
              </a:r>
            </a:p>
            <a:p>
              <a:pPr marL="342900" indent="-342900">
                <a:buFont typeface="Wingdings" panose="05000000000000000000" pitchFamily="2" charset="2"/>
                <a:buChar char="q"/>
              </a:pPr>
              <a:r>
                <a:rPr lang="en-US" sz="2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The pilot is carried out in </a:t>
              </a:r>
              <a:r>
                <a:rPr lang="en-US" sz="20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Samtskhe-Javakheti</a:t>
              </a:r>
              <a:r>
                <a:rPr lang="en-US" sz="2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region with the technical support of the French Development Agency</a:t>
              </a:r>
              <a:r>
                <a:rPr lang="ka-GE" sz="2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;</a:t>
              </a:r>
              <a:endParaRPr lang="ka-GE" sz="2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342900" indent="-342900">
                <a:buFont typeface="Wingdings" panose="05000000000000000000" pitchFamily="2" charset="2"/>
                <a:buChar char="q"/>
              </a:pPr>
              <a:r>
                <a:rPr lang="en-US" sz="2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At the next stage, the instrument will be piloted in several medical institutions of Tbilisi (oncology, ophthalmology, psychiatry)</a:t>
              </a:r>
              <a:endParaRPr lang="ka-GE" sz="20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99385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75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" accel="100000" fill="hold">
                                          <p:stCondLst>
                                            <p:cond delay="6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>
                <a:gradFill>
                  <a:gsLst>
                    <a:gs pos="10000">
                      <a:schemeClr val="accent1"/>
                    </a:gs>
                    <a:gs pos="100000">
                      <a:schemeClr val="accent2"/>
                    </a:gs>
                  </a:gsLst>
                  <a:lin ang="18900000" scaled="1"/>
                </a:gradFill>
                <a:latin typeface="Calibri" panose="020F0502020204030204" pitchFamily="34" charset="0"/>
                <a:cs typeface="Calibri" panose="020F0502020204030204" pitchFamily="34" charset="0"/>
              </a:rPr>
              <a:t>Activities to prevent the spread of New </a:t>
            </a:r>
            <a:r>
              <a:rPr lang="en-US" sz="2400" b="1" dirty="0" err="1" smtClean="0">
                <a:gradFill>
                  <a:gsLst>
                    <a:gs pos="10000">
                      <a:schemeClr val="accent1"/>
                    </a:gs>
                    <a:gs pos="100000">
                      <a:schemeClr val="accent2"/>
                    </a:gs>
                  </a:gsLst>
                  <a:lin ang="18900000" scaled="1"/>
                </a:gradFill>
                <a:latin typeface="Calibri" panose="020F0502020204030204" pitchFamily="34" charset="0"/>
                <a:cs typeface="Calibri" panose="020F0502020204030204" pitchFamily="34" charset="0"/>
              </a:rPr>
              <a:t>Coronavirus</a:t>
            </a:r>
            <a:r>
              <a:rPr lang="en-US" sz="2400" b="1" dirty="0" smtClean="0">
                <a:gradFill>
                  <a:gsLst>
                    <a:gs pos="10000">
                      <a:schemeClr val="accent1"/>
                    </a:gs>
                    <a:gs pos="100000">
                      <a:schemeClr val="accent2"/>
                    </a:gs>
                  </a:gsLst>
                  <a:lin ang="18900000" scaled="1"/>
                </a:gradFill>
                <a:latin typeface="Calibri" panose="020F0502020204030204" pitchFamily="34" charset="0"/>
                <a:cs typeface="Calibri" panose="020F0502020204030204" pitchFamily="34" charset="0"/>
              </a:rPr>
              <a:t> (SARS-COV-2) infection (COVID-19) </a:t>
            </a:r>
            <a:r>
              <a:rPr lang="en-US" sz="2400" b="1" dirty="0">
                <a:gradFill>
                  <a:gsLst>
                    <a:gs pos="10000">
                      <a:schemeClr val="accent1"/>
                    </a:gs>
                    <a:gs pos="100000">
                      <a:schemeClr val="accent2"/>
                    </a:gs>
                  </a:gsLst>
                  <a:lin ang="18900000" scaled="1"/>
                </a:gra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400" b="1" dirty="0">
                <a:gradFill>
                  <a:gsLst>
                    <a:gs pos="10000">
                      <a:schemeClr val="accent1"/>
                    </a:gs>
                    <a:gs pos="100000">
                      <a:schemeClr val="accent2"/>
                    </a:gs>
                  </a:gsLst>
                  <a:lin ang="18900000" scaled="1"/>
                </a:gra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400" b="1" dirty="0">
              <a:gradFill>
                <a:gsLst>
                  <a:gs pos="10000">
                    <a:schemeClr val="accent1"/>
                  </a:gs>
                  <a:gs pos="100000">
                    <a:schemeClr val="accent2"/>
                  </a:gs>
                </a:gsLst>
                <a:lin ang="18900000" scaled="1"/>
              </a:gra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en-US" sz="2400" dirty="0" smtClean="0">
                <a:cs typeface="Calibri" panose="020F0502020204030204" pitchFamily="34" charset="0"/>
              </a:rPr>
              <a:t>The needs of vulnerable groups were surveyed and appropriate interventions were made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2400" dirty="0" smtClean="0">
                <a:cs typeface="Calibri" panose="020F0502020204030204" pitchFamily="34" charset="0"/>
              </a:rPr>
              <a:t>Guidelines have been prepared for 24-hour care services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2400" dirty="0" smtClean="0">
                <a:cs typeface="Calibri" panose="020F0502020204030204" pitchFamily="34" charset="0"/>
              </a:rPr>
              <a:t>Funding for service providers was maintained, including vouchers (70% of vouchers under the Early Development Sub-Program, 50% for Children / Habilitation / Rehabilitation, 60% for Day Care Centers);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2400" dirty="0" smtClean="0">
                <a:cs typeface="Calibri" panose="020F0502020204030204" pitchFamily="34" charset="0"/>
              </a:rPr>
              <a:t>Services were provided to the beneficiaries remotely: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2400" dirty="0" smtClean="0">
                <a:cs typeface="Calibri" panose="020F0502020204030204" pitchFamily="34" charset="0"/>
              </a:rPr>
              <a:t>Beneficiaries of day care centers received 80 GEL "food voucher"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682BE-8522-4346-9D42-B652F408BA5B}" type="datetime1">
              <a:rPr lang="en-US" smtClean="0"/>
              <a:pPr/>
              <a:t>12/11/2020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F85F-9084-48A4-ACA1-A2F65C7DA30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19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gradFill>
                  <a:gsLst>
                    <a:gs pos="10000">
                      <a:schemeClr val="accent1"/>
                    </a:gs>
                    <a:gs pos="100000">
                      <a:schemeClr val="accent2"/>
                    </a:gs>
                  </a:gsLst>
                  <a:lin ang="18900000" scaled="1"/>
                </a:gradFill>
                <a:latin typeface="Calibri" panose="020F0502020204030204" pitchFamily="34" charset="0"/>
                <a:cs typeface="Calibri" panose="020F0502020204030204" pitchFamily="34" charset="0"/>
              </a:rPr>
              <a:t>Development Assistance/ Government Needs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46238"/>
            <a:ext cx="10515600" cy="4454116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Rights of </a:t>
            </a:r>
            <a:r>
              <a:rPr lang="en-US" b="1" dirty="0" smtClean="0"/>
              <a:t>people </a:t>
            </a:r>
            <a:r>
              <a:rPr lang="en-US" b="1" dirty="0"/>
              <a:t>with </a:t>
            </a:r>
            <a:r>
              <a:rPr lang="en-US" b="1" dirty="0" smtClean="0"/>
              <a:t>disability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/>
              <a:t>Roll-out of functional/social model of assessing and granting disability </a:t>
            </a:r>
            <a:r>
              <a:rPr lang="en-US" sz="2600" dirty="0" smtClean="0"/>
              <a:t>status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/>
              <a:t>Promoting development of deinstitutionalization and alternative care services</a:t>
            </a:r>
            <a:r>
              <a:rPr lang="en-US" sz="2600" dirty="0" smtClean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/>
              <a:t>Promoting development of services for persons with disabilities, improving the quality monitoring and evaluation </a:t>
            </a:r>
            <a:r>
              <a:rPr lang="en-US" sz="2600" dirty="0" smtClean="0"/>
              <a:t>mechanisms;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/>
              <a:t>Facilitate the integration of services for persons with disabilities at the municipal </a:t>
            </a:r>
            <a:r>
              <a:rPr lang="en-US" sz="2600" dirty="0" smtClean="0"/>
              <a:t>level;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/>
              <a:t>Preparing of service quality management </a:t>
            </a:r>
            <a:r>
              <a:rPr lang="en-US" sz="2600" dirty="0" smtClean="0"/>
              <a:t>system;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/>
              <a:t>Developing of personal assistant service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682BE-8522-4346-9D42-B652F408BA5B}" type="datetime1">
              <a:rPr lang="en-US" smtClean="0"/>
              <a:pPr/>
              <a:t>12/11/2020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F85F-9084-48A4-ACA1-A2F65C7DA30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03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gradFill>
                  <a:gsLst>
                    <a:gs pos="10000">
                      <a:schemeClr val="accent1"/>
                    </a:gs>
                    <a:gs pos="100000">
                      <a:schemeClr val="accent2"/>
                    </a:gs>
                  </a:gsLst>
                  <a:lin ang="18900000" scaled="1"/>
                </a:gradFill>
                <a:latin typeface="Calibri" panose="020F0502020204030204" pitchFamily="34" charset="0"/>
                <a:cs typeface="Calibri" panose="020F0502020204030204" pitchFamily="34" charset="0"/>
              </a:rPr>
              <a:t>Development Assistance/ Government Needs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46238"/>
            <a:ext cx="10515600" cy="4454116"/>
          </a:xfrm>
        </p:spPr>
        <p:txBody>
          <a:bodyPr>
            <a:normAutofit/>
          </a:bodyPr>
          <a:lstStyle/>
          <a:p>
            <a:r>
              <a:rPr lang="en-US" b="1" dirty="0"/>
              <a:t>Rights of </a:t>
            </a:r>
            <a:r>
              <a:rPr lang="en-US" b="1" dirty="0" smtClean="0"/>
              <a:t>children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Promoting  Child Welfare </a:t>
            </a:r>
            <a:r>
              <a:rPr lang="en-US" dirty="0" smtClean="0"/>
              <a:t>system;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Developing specialization of Social Work, specific modules for conducting social work, capacity building and </a:t>
            </a:r>
            <a:r>
              <a:rPr lang="en-US" dirty="0" smtClean="0"/>
              <a:t>trainings;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Establishing specialized services  for the children with challenging </a:t>
            </a:r>
            <a:r>
              <a:rPr lang="en-US" dirty="0" smtClean="0"/>
              <a:t>behavior;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Involvement of the social workers and psychologists in court including family and international disputes</a:t>
            </a:r>
            <a:r>
              <a:rPr lang="en-US" dirty="0" smtClean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Promoting development of deinstitutionalization of child institutions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682BE-8522-4346-9D42-B652F408BA5B}" type="datetime1">
              <a:rPr lang="en-US" smtClean="0"/>
              <a:pPr/>
              <a:t>12/11/2020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F85F-9084-48A4-ACA1-A2F65C7DA30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37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Administration of the Government of Georgia</a:t>
            </a:r>
          </a:p>
          <a:p>
            <a:r>
              <a:rPr lang="en-US" dirty="0" smtClean="0"/>
              <a:t>Donor Coordination Unit</a:t>
            </a:r>
            <a:endParaRPr lang="en-US" dirty="0"/>
          </a:p>
          <a:p>
            <a:r>
              <a:rPr lang="en-US" dirty="0" smtClean="0">
                <a:hlinkClick r:id="rId2"/>
              </a:rPr>
              <a:t>dcu@gov.ge</a:t>
            </a:r>
            <a:r>
              <a:rPr lang="en-US" dirty="0" smtClean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F85F-9084-48A4-ACA1-A2F65C7DA30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261-E381-4F00-BA22-EB069FA1B8C4}" type="datetime1">
              <a:rPr lang="en-US" smtClean="0"/>
              <a:pPr/>
              <a:t>12/11/2020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949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4755</TotalTime>
  <Words>529</Words>
  <Application>Microsoft Office PowerPoint</Application>
  <PresentationFormat>Widescreen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BPG DejaVu Sans</vt:lpstr>
      <vt:lpstr>Calibri</vt:lpstr>
      <vt:lpstr>Cambria</vt:lpstr>
      <vt:lpstr>Montserrat</vt:lpstr>
      <vt:lpstr>Sylfaen</vt:lpstr>
      <vt:lpstr>Wingdings</vt:lpstr>
      <vt:lpstr>Office Theme</vt:lpstr>
      <vt:lpstr>Social Welfare External Assistance to Georgia December 2020</vt:lpstr>
      <vt:lpstr> Institutional changes in the social care system</vt:lpstr>
      <vt:lpstr>Social rehabilitation and child care program</vt:lpstr>
      <vt:lpstr>Functional assessment of people with disabilities</vt:lpstr>
      <vt:lpstr>Activities to prevent the spread of New Coronavirus (SARS-COV-2) infection (COVID-19)  </vt:lpstr>
      <vt:lpstr>Development Assistance/ Government Needs</vt:lpstr>
      <vt:lpstr>Development Assistance/ Government Needs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Giga Paitchadze</dc:creator>
  <cp:lastModifiedBy>Tea Gvaramadze</cp:lastModifiedBy>
  <cp:revision>40</cp:revision>
  <dcterms:created xsi:type="dcterms:W3CDTF">2020-11-15T22:34:57Z</dcterms:created>
  <dcterms:modified xsi:type="dcterms:W3CDTF">2020-12-11T07:25:03Z</dcterms:modified>
</cp:coreProperties>
</file>